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4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6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8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0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21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23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24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25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8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29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0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31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1111" r:id="rId2"/>
    <p:sldId id="429" r:id="rId3"/>
    <p:sldId id="1169" r:id="rId4"/>
    <p:sldId id="1171" r:id="rId5"/>
    <p:sldId id="1313" r:id="rId6"/>
    <p:sldId id="1170" r:id="rId7"/>
    <p:sldId id="1172" r:id="rId8"/>
    <p:sldId id="1173" r:id="rId9"/>
    <p:sldId id="1174" r:id="rId10"/>
    <p:sldId id="1175" r:id="rId11"/>
    <p:sldId id="1316" r:id="rId12"/>
    <p:sldId id="1318" r:id="rId13"/>
    <p:sldId id="1319" r:id="rId14"/>
    <p:sldId id="1330" r:id="rId15"/>
    <p:sldId id="1325" r:id="rId16"/>
    <p:sldId id="1332" r:id="rId17"/>
    <p:sldId id="1163" r:id="rId18"/>
    <p:sldId id="1255" r:id="rId19"/>
    <p:sldId id="1329" r:id="rId20"/>
    <p:sldId id="1184" r:id="rId21"/>
    <p:sldId id="1158" r:id="rId22"/>
    <p:sldId id="1314" r:id="rId23"/>
    <p:sldId id="1259" r:id="rId24"/>
    <p:sldId id="1315" r:id="rId25"/>
    <p:sldId id="1335" r:id="rId26"/>
    <p:sldId id="1336" r:id="rId27"/>
    <p:sldId id="1337" r:id="rId28"/>
    <p:sldId id="1338" r:id="rId29"/>
    <p:sldId id="1342" r:id="rId30"/>
    <p:sldId id="1339" r:id="rId31"/>
    <p:sldId id="1340" r:id="rId32"/>
    <p:sldId id="1120" r:id="rId33"/>
  </p:sldIdLst>
  <p:sldSz cx="12192000" cy="6858000"/>
  <p:notesSz cx="6858000" cy="9144000"/>
  <p:embeddedFontLst>
    <p:embeddedFont>
      <p:font typeface="锦绣宋体" panose="02010600030101010101" charset="-122"/>
      <p:regular r:id="rId36"/>
    </p:embeddedFont>
    <p:embeddedFont>
      <p:font typeface="Cambria Math" panose="02040503050406030204" pitchFamily="18" charset="0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884"/>
    <a:srgbClr val="FBFBFB"/>
    <a:srgbClr val="014589"/>
    <a:srgbClr val="4D7EC2"/>
    <a:srgbClr val="F0F0F0"/>
    <a:srgbClr val="E0E0E0"/>
    <a:srgbClr val="491F68"/>
    <a:srgbClr val="10439D"/>
    <a:srgbClr val="0E419C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E7793-7078-6D71-8AB7-D4CD031BA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53F513-46B8-D7FD-7811-C595020E0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C0CE6E-7EB6-3830-53E3-691203F0B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F938B8-5B29-F699-0302-C118387D5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8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5428-FECD-DEDD-5DDC-A33DFE793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A98584-94FE-A5A7-38D5-06C210EF4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8A0EAA-A508-4E53-7DC4-F71917D6A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2304D-CE93-919F-B53D-4F6233A08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3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821A8-2348-EBA8-60E3-DEC5F578B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0B8C2B-D556-973F-CA32-14B58455B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D37C7F-B427-52B9-2AEE-9FE570499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A23CFD-E361-8015-6BCE-77B335D584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60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FA7F7-BBB4-9406-C2B1-58B315A3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55F052-A565-A91E-8A11-166ACA859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FDDC9-F047-362D-648D-242DD2A9D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9B44E8-3853-9A77-7F5E-8E3B9A2828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688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4538-7342-D013-E3B4-D6BE721B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4F5E01-A039-09BE-6ECB-94F1F89BF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D49C1A-80ED-74A6-99BE-58E4DFD99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B0C774-C59E-4C7A-ACBB-6A16D75DE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968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220C9-EB2E-6C5D-4931-58727249F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F4F2CC-41FD-4FFC-CA34-F0C113AD9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9EF591-3424-79A3-6C61-C2753A076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083D9E-4A19-63BF-E12B-9696679916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58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5B8C-3F62-6DF6-8EC1-C5AF72BF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125690-A97A-C394-0C54-7E00CF75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4D8EB0-D60B-CA5E-D0F4-29F156069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1CB99-2302-5194-C436-F0340C8AE8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4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9277D-3C14-B1F6-3B1D-6E41B79E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7E4276-0D15-168F-D44C-2FC931478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7ECA82-2AF3-F3B9-9782-57D58A85F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475F2A-2563-D78C-E65E-0FFA2FFC7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663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D5B28-010B-B56C-7DBA-91CE8FE1B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7D5F4E-C1C1-78DF-1FDD-B9B3D1C04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5286CA-D274-80D8-DFEB-225A48DBB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E6E868-572C-63CA-45DA-F4F6DEF5E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456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7.xml"/><Relationship Id="rId7" Type="http://schemas.openxmlformats.org/officeDocument/2006/relationships/image" Target="../media/image5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31.xml"/><Relationship Id="rId21" Type="http://schemas.openxmlformats.org/officeDocument/2006/relationships/image" Target="../media/image35.png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image" Target="../media/image4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image" Target="../media/image37.png"/><Relationship Id="rId10" Type="http://schemas.openxmlformats.org/officeDocument/2006/relationships/tags" Target="../tags/tag38.xml"/><Relationship Id="rId19" Type="http://schemas.openxmlformats.org/officeDocument/2006/relationships/notesSlide" Target="../notesSlides/notesSlide12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39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4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38.png"/><Relationship Id="rId5" Type="http://schemas.openxmlformats.org/officeDocument/2006/relationships/tags" Target="../tags/tag50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49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26" Type="http://schemas.openxmlformats.org/officeDocument/2006/relationships/image" Target="../media/image45.png"/><Relationship Id="rId3" Type="http://schemas.openxmlformats.org/officeDocument/2006/relationships/tags" Target="../tags/tag58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5" Type="http://schemas.openxmlformats.org/officeDocument/2006/relationships/image" Target="../media/image44.png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tags" Target="../tags/tag75.xml"/><Relationship Id="rId29" Type="http://schemas.openxmlformats.org/officeDocument/2006/relationships/image" Target="../media/image48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43.png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23" Type="http://schemas.openxmlformats.org/officeDocument/2006/relationships/image" Target="../media/image4.png"/><Relationship Id="rId28" Type="http://schemas.openxmlformats.org/officeDocument/2006/relationships/image" Target="../media/image47.png"/><Relationship Id="rId10" Type="http://schemas.openxmlformats.org/officeDocument/2006/relationships/tags" Target="../tags/tag65.xml"/><Relationship Id="rId19" Type="http://schemas.openxmlformats.org/officeDocument/2006/relationships/tags" Target="../tags/tag74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notesSlide" Target="../notesSlides/notesSlide15.xml"/><Relationship Id="rId27" Type="http://schemas.openxmlformats.org/officeDocument/2006/relationships/image" Target="../media/image46.png"/><Relationship Id="rId30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jpe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0.xml"/><Relationship Id="rId7" Type="http://schemas.openxmlformats.org/officeDocument/2006/relationships/image" Target="../media/image41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42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0.jpeg"/><Relationship Id="rId4" Type="http://schemas.openxmlformats.org/officeDocument/2006/relationships/tags" Target="../tags/tag81.xml"/><Relationship Id="rId9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image" Target="../media/image54.png"/><Relationship Id="rId3" Type="http://schemas.openxmlformats.org/officeDocument/2006/relationships/tags" Target="../tags/tag84.xml"/><Relationship Id="rId21" Type="http://schemas.openxmlformats.org/officeDocument/2006/relationships/notesSlide" Target="../notesSlides/notesSlide18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image" Target="../media/image53.png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image" Target="../media/image52.png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image" Target="../media/image51.png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image" Target="../media/image4.png"/><Relationship Id="rId27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5.xml"/><Relationship Id="rId7" Type="http://schemas.openxmlformats.org/officeDocument/2006/relationships/image" Target="../media/image5.jpe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56.jpe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112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9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4.png"/><Relationship Id="rId5" Type="http://schemas.openxmlformats.org/officeDocument/2006/relationships/tags" Target="../tags/tag114.xml"/><Relationship Id="rId10" Type="http://schemas.openxmlformats.org/officeDocument/2006/relationships/image" Target="../media/image58.jpeg"/><Relationship Id="rId4" Type="http://schemas.openxmlformats.org/officeDocument/2006/relationships/tags" Target="../tags/tag113.xml"/><Relationship Id="rId9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118.xml"/><Relationship Id="rId7" Type="http://schemas.openxmlformats.org/officeDocument/2006/relationships/image" Target="../media/image4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tags" Target="../tags/tag122.xml"/><Relationship Id="rId7" Type="http://schemas.openxmlformats.org/officeDocument/2006/relationships/image" Target="../media/image62.jpe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tags" Target="../tags/tag125.xml"/><Relationship Id="rId7" Type="http://schemas.openxmlformats.org/officeDocument/2006/relationships/image" Target="../media/image64.jpe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tags" Target="../tags/tag128.xml"/><Relationship Id="rId7" Type="http://schemas.openxmlformats.org/officeDocument/2006/relationships/image" Target="../media/image66.jpe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tags" Target="../tags/tag131.xml"/><Relationship Id="rId7" Type="http://schemas.openxmlformats.org/officeDocument/2006/relationships/image" Target="../media/image68.jpe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tags" Target="../tags/tag134.xml"/><Relationship Id="rId7" Type="http://schemas.openxmlformats.org/officeDocument/2006/relationships/image" Target="../media/image71.jpe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37.xml"/><Relationship Id="rId7" Type="http://schemas.openxmlformats.org/officeDocument/2006/relationships/image" Target="../media/image74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8.xml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41.xml"/><Relationship Id="rId7" Type="http://schemas.openxmlformats.org/officeDocument/2006/relationships/image" Target="../media/image76.jpe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7" Type="http://schemas.openxmlformats.org/officeDocument/2006/relationships/image" Target="../media/image78.jpe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image" Target="../media/image4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3.jpeg"/><Relationship Id="rId5" Type="http://schemas.openxmlformats.org/officeDocument/2006/relationships/tags" Target="../tags/tag149.xml"/><Relationship Id="rId10" Type="http://schemas.openxmlformats.org/officeDocument/2006/relationships/notesSlide" Target="../notesSlides/notesSlide32.xml"/><Relationship Id="rId4" Type="http://schemas.openxmlformats.org/officeDocument/2006/relationships/tags" Target="../tags/tag148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0.xml"/><Relationship Id="rId7" Type="http://schemas.openxmlformats.org/officeDocument/2006/relationships/image" Target="../media/image24.png"/><Relationship Id="rId12" Type="http://schemas.openxmlformats.org/officeDocument/2006/relationships/image" Target="../media/image26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3.jpeg"/><Relationship Id="rId11" Type="http://schemas.openxmlformats.org/officeDocument/2006/relationships/image" Target="../media/image25.jpe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31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逻辑门电路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F5FAC-C87F-2FEC-4504-936C037E9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C83DBAE-60F1-7A90-EBB1-7DE7133D71AD}"/>
              </a:ext>
            </a:extLst>
          </p:cNvPr>
          <p:cNvGrpSpPr/>
          <p:nvPr/>
        </p:nvGrpSpPr>
        <p:grpSpPr>
          <a:xfrm>
            <a:off x="1245235" y="323215"/>
            <a:ext cx="5911215" cy="931024"/>
            <a:chOff x="716110" y="296170"/>
            <a:chExt cx="4203131" cy="9307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420E8CC-93E8-3C62-13F0-3B3861E29B32}"/>
                </a:ext>
              </a:extLst>
            </p:cNvPr>
            <p:cNvSpPr txBox="1"/>
            <p:nvPr/>
          </p:nvSpPr>
          <p:spPr>
            <a:xfrm>
              <a:off x="716110" y="296170"/>
              <a:ext cx="4203131" cy="93071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逻辑代数基本定理（运算律）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620CEA-F6E2-BAB6-361E-469F2610E5C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6EFD83F-F26D-BDE5-2372-E5FA2372EEC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DF76F9C-39D3-D1C0-5F78-AEE20B382C5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0AE73ABF-E31F-B7B5-4D8D-E0B5CDFE725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>
              <a:extLst>
                <a:ext uri="{FF2B5EF4-FFF2-40B4-BE49-F238E27FC236}">
                  <a16:creationId xmlns:a16="http://schemas.microsoft.com/office/drawing/2014/main" id="{0E2F020A-70DB-47C3-6DBA-3E3C3CAB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C7CBBD-394B-66AB-D1CF-A63A7505E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1" y="1393825"/>
            <a:ext cx="8860790" cy="4669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78D86D-F948-DB1F-C8AE-503813D0E40E}"/>
              </a:ext>
            </a:extLst>
          </p:cNvPr>
          <p:cNvSpPr txBox="1"/>
          <p:nvPr/>
        </p:nvSpPr>
        <p:spPr>
          <a:xfrm>
            <a:off x="8602578" y="1461918"/>
            <a:ext cx="1852986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证明方法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755DE2-2482-DFD6-831E-1CBF70AF7B38}"/>
              </a:ext>
            </a:extLst>
          </p:cNvPr>
          <p:cNvSpPr/>
          <p:nvPr/>
        </p:nvSpPr>
        <p:spPr>
          <a:xfrm>
            <a:off x="8696130" y="2023258"/>
            <a:ext cx="2890796" cy="9254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公式法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枚举法（真值表）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C5F36A-D78C-AE55-0936-4F1A6005F88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39834" y="3710476"/>
            <a:ext cx="2003388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如何用与非门实现非、与、或、或非逻辑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66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594627" y="3429248"/>
            <a:ext cx="3002745" cy="1230666"/>
            <a:chOff x="4581801" y="2848154"/>
            <a:chExt cx="300274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581801" y="2931534"/>
              <a:ext cx="30027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面包板入门</a:t>
              </a:r>
              <a:endParaRPr lang="en-US" altLang="zh-CN" sz="3600" b="1" dirty="0">
                <a:solidFill>
                  <a:srgbClr val="2648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24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4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97DD5A9-85B6-14AE-8DCC-EC1D210880F6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9" name="任意多边形 15">
              <a:extLst>
                <a:ext uri="{FF2B5EF4-FFF2-40B4-BE49-F238E27FC236}">
                  <a16:creationId xmlns:a16="http://schemas.microsoft.com/office/drawing/2014/main" id="{2C04124F-14B9-D21A-2CFE-2F3A77BAE949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4" name="任意多边形 16">
              <a:extLst>
                <a:ext uri="{FF2B5EF4-FFF2-40B4-BE49-F238E27FC236}">
                  <a16:creationId xmlns:a16="http://schemas.microsoft.com/office/drawing/2014/main" id="{852765D4-5D3E-2D20-148C-C8F3FEB4EF8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683624" y="906968"/>
            <a:ext cx="532156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、</a:t>
            </a:r>
            <a:r>
              <a:rPr lang="en-US" altLang="zh-CN" dirty="0"/>
              <a:t>100K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D0F0F9-73C9-1303-9FDD-7F6593CE334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A2B264B-E421-8BF7-8438-52CABA87B2FB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8F76300-2B26-2E81-5C6C-262C8F1C6E9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AF27-1C90-840F-E154-D5D3569E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BDEEA3-82A2-DF7F-875A-FC8E0360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8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A7FDC1-E4F4-2D5A-6735-8FBDF55ABE35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7EA174-1626-E8F5-A656-045D0FE848E4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6EEA1A1-24EE-E8CF-59F0-47F50B26363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3757642-3FD7-FC48-CCF5-4F95BB50FA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4650096-879F-6C2F-98D2-19698F50677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BF4451B-3F78-8C58-A4B0-F0A2BC5D2995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CCB81B4-22B4-DBF2-615E-0D435FDA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F566229-C55D-17D0-7436-DB2079AA2A0F}"/>
              </a:ext>
            </a:extLst>
          </p:cNvPr>
          <p:cNvSpPr txBox="1"/>
          <p:nvPr/>
        </p:nvSpPr>
        <p:spPr>
          <a:xfrm>
            <a:off x="6563463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531B61-3C10-197C-8662-B6806CC8AEA2}"/>
              </a:ext>
            </a:extLst>
          </p:cNvPr>
          <p:cNvSpPr txBox="1"/>
          <p:nvPr/>
        </p:nvSpPr>
        <p:spPr>
          <a:xfrm>
            <a:off x="1303602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DD7E2-6F92-49F7-55B8-4FA9878CD994}"/>
              </a:ext>
            </a:extLst>
          </p:cNvPr>
          <p:cNvSpPr/>
          <p:nvPr/>
        </p:nvSpPr>
        <p:spPr>
          <a:xfrm>
            <a:off x="918243" y="1595932"/>
            <a:ext cx="2102863" cy="3881010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00AD8-630E-DB9F-6432-DBDBB93A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6582" y="401031"/>
            <a:ext cx="4650747" cy="61938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36B0CC-3DF1-2789-BBF4-474259BDFB38}"/>
              </a:ext>
            </a:extLst>
          </p:cNvPr>
          <p:cNvSpPr/>
          <p:nvPr/>
        </p:nvSpPr>
        <p:spPr>
          <a:xfrm>
            <a:off x="5023485" y="1264602"/>
            <a:ext cx="4336965" cy="4420816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168291-10BC-043B-846E-ED61F72D69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4474" y="605873"/>
            <a:ext cx="546229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红线（正极）在上，黑线（负极）在下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18671" y="3429248"/>
            <a:ext cx="2954655" cy="1230666"/>
            <a:chOff x="4605845" y="2848154"/>
            <a:chExt cx="295465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605845" y="3140322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逻辑与逻辑门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/>
            <p:cNvSpPr/>
            <p:nvPr>
              <p:custDataLst>
                <p:tags r:id="rId3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6" name="任意多边形 19"/>
            <p:cNvSpPr/>
            <p:nvPr>
              <p:custDataLst>
                <p:tags r:id="rId4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87841" y="3429248"/>
            <a:ext cx="3416320" cy="1230666"/>
            <a:chOff x="4375015" y="2848154"/>
            <a:chExt cx="3416320" cy="1230666"/>
          </a:xfrm>
        </p:grpSpPr>
        <p:sp>
          <p:nvSpPr>
            <p:cNvPr id="14" name="文本框 13"/>
            <p:cNvSpPr txBox="1"/>
            <p:nvPr/>
          </p:nvSpPr>
          <p:spPr>
            <a:xfrm>
              <a:off x="4375015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逻辑门电路实验</a:t>
              </a:r>
            </a:p>
          </p:txBody>
        </p:sp>
        <p:cxnSp>
          <p:nvCxnSpPr>
            <p:cNvPr id="15" name="直接连接符 14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9691295" cy="11985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逻辑门实验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在本实验中，利用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集成电路中的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个与非门分别实现非门、与门、或门、或非门的效果。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拓展实验：可利用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4069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集成电路中的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个非门，与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集成电路一起实现异或门、同或门的效果。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4921663" y="6058067"/>
            <a:ext cx="1835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与非门电路实物图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FC9F2E-0CD0-7206-E786-34F60673A3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8" b="20262"/>
          <a:stretch/>
        </p:blipFill>
        <p:spPr>
          <a:xfrm>
            <a:off x="2067923" y="2433341"/>
            <a:ext cx="7543014" cy="35914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2CFEAFE-7080-20EF-F239-603372CEEB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15139" b="1046"/>
          <a:stretch/>
        </p:blipFill>
        <p:spPr>
          <a:xfrm>
            <a:off x="8759081" y="3673949"/>
            <a:ext cx="2276408" cy="2563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9F9633-993D-26A9-2CF4-71A40D6E7C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7" t="11562" r="3118" b="4051"/>
          <a:stretch/>
        </p:blipFill>
        <p:spPr>
          <a:xfrm>
            <a:off x="8759081" y="707508"/>
            <a:ext cx="2276409" cy="267115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6" y="323215"/>
            <a:ext cx="2654412" cy="604520"/>
            <a:chOff x="716111" y="296170"/>
            <a:chExt cx="2654454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1" y="296170"/>
              <a:ext cx="2654454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电路中的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2800" b="1" spc="300" dirty="0">
                <a:solidFill>
                  <a:srgbClr val="3D559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814122" y="59728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面包板电路中的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30250" y="1210310"/>
            <a:ext cx="5588984" cy="1407160"/>
            <a:chOff x="1150" y="5311"/>
            <a:chExt cx="5455" cy="2216"/>
          </a:xfrm>
        </p:grpSpPr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1150" y="5311"/>
              <a:ext cx="3291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面包板电路中的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和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18" name="矩形 17"/>
            <p:cNvSpPr/>
            <p:nvPr>
              <p:custDataLst>
                <p:tags r:id="rId6"/>
              </p:custDataLst>
            </p:nvPr>
          </p:nvSpPr>
          <p:spPr>
            <a:xfrm>
              <a:off x="1510" y="6035"/>
              <a:ext cx="5095" cy="149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：低电平，电压接近于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0V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：高电平，电压接近于电源电压。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00" y="2736833"/>
            <a:ext cx="52197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5013622" y="2650732"/>
            <a:ext cx="2951048" cy="17847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断开时，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，低电平，逻辑值为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闭合时，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，高电平，逻辑值为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009136" y="2703571"/>
            <a:ext cx="2841516" cy="72542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ACA193-840D-5A86-D526-93AB9E7C0B1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997410" y="3571160"/>
            <a:ext cx="2841516" cy="72542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EF817BD-9A50-142A-7C64-501244599643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V="1">
            <a:off x="6429894" y="2043087"/>
            <a:ext cx="2329187" cy="660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0BA6645-D4AC-8A20-9A81-4A0203657859}"/>
              </a:ext>
            </a:extLst>
          </p:cNvPr>
          <p:cNvCxnSpPr>
            <a:cxnSpLocks/>
            <a:stCxn id="13" idx="2"/>
            <a:endCxn id="12" idx="1"/>
          </p:cNvCxnSpPr>
          <p:nvPr/>
        </p:nvCxnSpPr>
        <p:spPr>
          <a:xfrm>
            <a:off x="6418168" y="4296589"/>
            <a:ext cx="2340913" cy="659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4011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7531" y="2880360"/>
            <a:ext cx="4844802" cy="272031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30250" y="1210310"/>
            <a:ext cx="10529421" cy="1670050"/>
            <a:chOff x="1150" y="5311"/>
            <a:chExt cx="10277" cy="2630"/>
          </a:xfrm>
        </p:grpSpPr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1150" y="5311"/>
              <a:ext cx="5314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4011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1510" y="6035"/>
              <a:ext cx="9917" cy="190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16E1BEA-7905-1B1A-4FBF-07FAEAD8515F}"/>
              </a:ext>
            </a:extLst>
          </p:cNvPr>
          <p:cNvSpPr txBox="1"/>
          <p:nvPr/>
        </p:nvSpPr>
        <p:spPr>
          <a:xfrm>
            <a:off x="6950563" y="5667341"/>
            <a:ext cx="289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4069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53F09E-61DA-9985-D2E7-8BD75349D4B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6587" y="5666400"/>
            <a:ext cx="217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11DDD1-A8B0-9514-BDCD-3B372CCF9D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835" y="3493323"/>
            <a:ext cx="4686954" cy="18576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与非门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6AB1F5-D763-1EE8-F055-11EE06EC69CA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7" t="21482" b="28818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2B0E98-1AFB-2657-0DAC-CD104CB01A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8" y="1315597"/>
            <a:ext cx="5620800" cy="36282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C3FB5-7AB4-FE5D-3848-B1CC21F8B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56A87C5-4EB3-CEEF-6B3E-74514F72E33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FD8CFB7-7881-765F-0956-B2B0F66C207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非门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4E4E4D8-77B3-49CD-CFCE-0BE0273649C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384D74C-85DE-2FBB-A85D-2ED3BA2001D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9A2906-7631-F486-D313-C18D129B727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F33A5BF-8B7D-C674-E51B-25A8FF53668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09F2F15-1765-9C4C-9A47-73D2759B1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C4B7CC8C-8C80-4030-2485-2FDF4449546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189ACC-BEE9-A219-1A6F-0EEF976348D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2AE3ED-BBC1-E8C8-6820-1F6918FC3579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61611" r="31242" b="-1"/>
          <a:stretch/>
        </p:blipFill>
        <p:spPr>
          <a:xfrm rot="16200000"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F64C48-BE8C-5005-CC67-466C2FEC29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00" y="1630834"/>
            <a:ext cx="5421081" cy="32183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61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8858-965C-6CFB-7A15-93A06FB84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208A9A-0F01-21D5-D384-343D773CF79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EDE16BD-D688-27ED-0ADE-39F987F8738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与门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E58308-CF4C-A0CA-C46B-C30CD35BD4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8E377C8-0E8C-5FE0-FCA8-B2F1738F2B0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F56EE50-F791-2F65-D440-ED663F35FDE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C2ADE8E-C22E-9210-070E-B8CC7E053EC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A9EEFB1-4651-3D2D-0605-E5D9A15B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2AAA1C66-803F-2E3F-AFAB-D0777D2F381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EFB4FE-AE24-CD45-3C60-C3458CB988A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3676D7-4454-566D-ACE7-5F50AFC3E61B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9" t="25287" b="27911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55A162-07DE-0D42-165E-34D99EC8F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8" y="1178543"/>
            <a:ext cx="6209852" cy="3701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949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0E89-65F9-1F0E-548B-2253FF9F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5EE8A24-E015-A860-B927-0259222F286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145B1D1-D5B3-5E3F-04F1-F6185D8B409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4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0C962EF-2AAF-C2C7-1918-209E8B6C40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F0853A3-98C1-E224-3F72-613F8A0D24B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9217861-8220-BB88-C321-903F16004F0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7FD91C-E901-8A08-4C42-7B06F6D020E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EEA0980-A827-ACC3-95F8-993CC4F1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0D9A128C-CF9C-F6F3-8413-BC52DB1C0AB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4742D1-B78E-845B-24BB-B327461EAF9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56FC86-AF8A-875D-43DB-D9FAA77E336D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8" t="28685" b="22994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6523A-BE75-0883-6330-A2AE7850E6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5" y="1498236"/>
            <a:ext cx="5332338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9506DE-2BB1-FD85-190C-9204925F92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6982" y="382320"/>
            <a:ext cx="2090038" cy="17513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3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67D1A-AE66-5F22-B1E1-E356DE36E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C5651D-34DA-7414-3D50-262B7A1D0EE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6954DB8-9208-8879-DAEC-CF649E13345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或非门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C58C5E5-5B31-E4E9-7FBC-A28C27DC635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0DF5B7E-E052-3051-5AF9-F96A56CD5E4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A269978-E1B9-F50D-E2C6-AB1F3976F23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A452FC-9588-5730-EFA2-CDD010D8C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C21A5-F819-39B7-8816-646E1CB7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0FD5C93-8750-FD06-7A6A-F403BC1AFC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546382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7D03EA-06D4-2EC4-52BB-2241234C2A1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57157-DD23-43BE-AD3C-FA947C413665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5" t="60473" r="30804" b="-1"/>
          <a:stretch/>
        </p:blipFill>
        <p:spPr>
          <a:xfrm rot="16200000"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9469AD-2DD8-0663-10A5-54D9B19168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00" y="1844527"/>
            <a:ext cx="5309172" cy="35488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90D591-B646-0BB0-98D8-B6D16AB12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3871" y="320302"/>
            <a:ext cx="1998778" cy="1915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704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322B-58A9-B634-7D9F-29792665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4263CD3-B533-4767-B35B-8F730E2FB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6927" y="3019054"/>
            <a:ext cx="2946558" cy="244385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977E7DC-698F-0C68-D168-9E980159CBD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54E860E-379A-C825-D07A-60DA67BCA9B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4170CE8-9E71-6E94-88DF-BC18BE663C4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120792D-36AF-DBFC-FD78-0DFA33955C2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AA27C9C-1FC3-42C5-8944-BB70603EC4D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8C2824F-B8B8-7E08-1B38-A3A34A1F145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78B0420-1739-B25E-9DA1-F8B25C479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2DF2549-24E1-D3BF-AB97-23B01763530A}"/>
              </a:ext>
            </a:extLst>
          </p:cNvPr>
          <p:cNvSpPr txBox="1"/>
          <p:nvPr/>
        </p:nvSpPr>
        <p:spPr>
          <a:xfrm>
            <a:off x="6950563" y="5667341"/>
            <a:ext cx="289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4069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806B9E-344E-73C2-678F-24DAA649FA1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6587" y="5666400"/>
            <a:ext cx="217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38F51B8-1980-E023-CE0C-A32E7508CF4B}"/>
              </a:ext>
            </a:extLst>
          </p:cNvPr>
          <p:cNvGrpSpPr/>
          <p:nvPr/>
        </p:nvGrpSpPr>
        <p:grpSpPr>
          <a:xfrm>
            <a:off x="730250" y="1210310"/>
            <a:ext cx="10529421" cy="1670050"/>
            <a:chOff x="1150" y="5311"/>
            <a:chExt cx="10277" cy="263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66125BB-38B4-3CA3-E861-E60B8B378A9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50" y="5311"/>
              <a:ext cx="3294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4069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5EA010F-8331-132B-70CD-56F2491A75A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510" y="6035"/>
              <a:ext cx="9917" cy="190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E5B8363-6052-F743-62EA-3C8266DFEF3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76000" y="2880000"/>
            <a:ext cx="4845600" cy="272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8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01" y="10153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二值逻辑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18299" y="1821146"/>
                <a:ext cx="8627725" cy="334252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0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：假的，错的</a:t>
                </a:r>
                <a:b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</a:b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太阳西升东落；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1+1=3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；狗是一种植物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：真的，对的</a:t>
                </a:r>
                <a:b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</a:b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太阳东升西落；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1+1=2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；狗是一种动物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二值逻辑不可比较。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仅代表真与假，不代表数值大小。</a:t>
                </a: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99" y="1821146"/>
                <a:ext cx="8627725" cy="3342525"/>
              </a:xfrm>
              <a:prstGeom prst="rect">
                <a:avLst/>
              </a:prstGeom>
              <a:blipFill rotWithShape="1">
                <a:blip r:embed="rId5"/>
                <a:stretch>
                  <a:fillRect l="-5" t="-18" r="4" b="-10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B1E5D-C049-B1B0-7A53-DF8D2240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40EA48-DF0D-3557-3937-413E57AAC66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65D7542-6708-AE5F-88F9-322FAC184C7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异或门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FB722B9-DCD4-CF80-1D4A-191844D54A8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68FD4B4-C271-181A-318C-EC2D209A054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4004C71-8572-1289-664E-3A58099F9B1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9800CE-FF04-0FB6-5A77-80704AAFC97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F4DD361-87A4-6F89-6BC3-814895370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176DD49-E268-3925-D6D0-58F94B26DA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26F121-C055-2984-DC84-E38BCC05728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FAD8AA-677E-FF69-BE3B-1D4304828263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6" t="51842" r="27126"/>
          <a:stretch/>
        </p:blipFill>
        <p:spPr>
          <a:xfrm rot="16200000">
            <a:off x="6804168" y="540000"/>
            <a:ext cx="4320000" cy="54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0554A2-96BF-2DC0-F996-3A1A50CD04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436" y="1079999"/>
            <a:ext cx="3086531" cy="2400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594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210B1-DED3-C155-0037-2BAB7F30A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93D97396-A517-2CBB-325C-A1FBCBA1CB8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52944D8-1C0D-1CA1-3A0D-FB6E6DAC8D9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同或门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DBFEC75-3C40-D64E-C1C1-B1F93DBA9F6E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E21DB6C-2B0B-DE9A-1026-7913D97C8C9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380AF05-02A4-1592-A341-5E33D2556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631E806-89AD-D7D1-E08C-4499DEA736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0BEDE13-2A9F-24C3-210E-7E6B4CC7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741F2927-F9A2-67F7-AA21-1D1682E478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B27A9-C5E0-E5F6-AF10-C45D3D70FF3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17D8C9-5FCB-2053-2916-B226643D4B17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3" t="54027" r="31418" b="1"/>
          <a:stretch/>
        </p:blipFill>
        <p:spPr>
          <a:xfrm rot="16200000">
            <a:off x="6840000" y="540000"/>
            <a:ext cx="4320000" cy="54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7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790" y="4312697"/>
            <a:ext cx="7133590" cy="195260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99" y="10146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626243" y="119807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太阳东升西落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 -&gt; 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太阳不是东升西落</a:t>
                </a:r>
                <a:endParaRPr lang="en-US" altLang="zh-CN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1 + 1 = 3      -&gt;    1 + 1 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≠ 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9" t="-19" r="9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7549030" y="4274763"/>
            <a:ext cx="1987550" cy="206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6747" y="1551132"/>
            <a:ext cx="4137275" cy="1952602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65730" y="3341613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非门真值表</a:t>
            </a:r>
          </a:p>
        </p:txBody>
      </p:sp>
      <p:pic>
        <p:nvPicPr>
          <p:cNvPr id="3" name="图片 2" descr="公司学习笔记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1060" y="4312920"/>
            <a:ext cx="1565275" cy="1185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010" y="2931036"/>
            <a:ext cx="4429382" cy="249719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01" y="10153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同时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方为真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太阳西升东落的同时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……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5" t="-25" r="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353" y="999500"/>
            <a:ext cx="5772447" cy="13272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608" y="4152404"/>
            <a:ext cx="6881948" cy="16858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172117" y="4064041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659047" y="5428231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与门真值表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t="23096"/>
          <a:stretch>
            <a:fillRect/>
          </a:stretch>
        </p:blipFill>
        <p:spPr>
          <a:xfrm>
            <a:off x="589705" y="4172828"/>
            <a:ext cx="7381450" cy="169099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8079" y="10102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有一个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即为真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狗是一种动物，或者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……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4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685" y="2790119"/>
            <a:ext cx="4089610" cy="27687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635" y="630864"/>
            <a:ext cx="5270771" cy="185429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185092" y="4262698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737836" y="5511286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或门真值表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729" y="10095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与或非的组合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与：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或：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非：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i="0" dirty="0">
                  <a:latin typeface="+mj-lt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优先级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：非、与、或，有括号优先算括号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  <a:blipFill rotWithShape="1">
                <a:blip r:embed="rId5"/>
                <a:stretch>
                  <a:fillRect l="-4" t="-15" r="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r="5260"/>
          <a:stretch>
            <a:fillRect/>
          </a:stretch>
        </p:blipFill>
        <p:spPr>
          <a:xfrm>
            <a:off x="9517903" y="1319251"/>
            <a:ext cx="1443569" cy="10872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665" y="1347195"/>
            <a:ext cx="1522076" cy="10313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2428" y="1291309"/>
            <a:ext cx="1462147" cy="1087237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>
            <a:off x="708158" y="3943268"/>
            <a:ext cx="6759442" cy="550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练习：画出以下逻辑函数对应的逻辑电路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𝐵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  <a:blipFill rotWithShape="1">
                <a:blip r:embed="rId9"/>
                <a:stretch>
                  <a:fillRect l="-4" t="-23" r="4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第6章part2_频率特性源极跟随器共栅级和差分对"/>
          <p:cNvPicPr>
            <a:picLocks noChangeAspect="1"/>
          </p:cNvPicPr>
          <p:nvPr/>
        </p:nvPicPr>
        <p:blipFill>
          <a:blip r:embed="rId6"/>
          <a:srcRect l="4041" t="15762" r="6191" b="16361"/>
          <a:stretch>
            <a:fillRect/>
          </a:stretch>
        </p:blipFill>
        <p:spPr>
          <a:xfrm>
            <a:off x="1312545" y="2597150"/>
            <a:ext cx="8091170" cy="13728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203" y="4886431"/>
            <a:ext cx="8262536" cy="146235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69" y="10127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先与后非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  <a:blipFill rotWithShape="1">
                <a:blip r:embed="rId9"/>
                <a:stretch>
                  <a:fillRect l="-2" t="-7" r="2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 txBox="1"/>
          <p:nvPr/>
        </p:nvSpPr>
        <p:spPr>
          <a:xfrm>
            <a:off x="708158" y="383680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先或后非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  <a:blipFill rotWithShape="1">
                <a:blip r:embed="rId10"/>
                <a:stretch>
                  <a:fillRect l="-1" t="-3" r="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7082312" y="2367374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01920" y="1064185"/>
            <a:ext cx="360363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请画出与非门、或非门真值表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758306" y="2820503"/>
            <a:ext cx="2003388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如何用与非门实现非、与、或、或非逻辑</a:t>
            </a:r>
          </a:p>
        </p:txBody>
      </p:sp>
      <p:pic>
        <p:nvPicPr>
          <p:cNvPr id="9" name="图片 8" descr="第6章part2_频率特性源极跟随器共栅级和差分对 2"/>
          <p:cNvPicPr>
            <a:picLocks noChangeAspect="1"/>
          </p:cNvPicPr>
          <p:nvPr/>
        </p:nvPicPr>
        <p:blipFill>
          <a:blip r:embed="rId11"/>
          <a:srcRect t="21017" r="12365" b="27854"/>
          <a:stretch>
            <a:fillRect/>
          </a:stretch>
        </p:blipFill>
        <p:spPr>
          <a:xfrm>
            <a:off x="2545715" y="5011420"/>
            <a:ext cx="1976120" cy="1307465"/>
          </a:xfrm>
          <a:prstGeom prst="rect">
            <a:avLst/>
          </a:prstGeom>
        </p:spPr>
      </p:pic>
      <p:pic>
        <p:nvPicPr>
          <p:cNvPr id="12" name="图片 11" descr="第6章part2_频率特性源极跟随器共栅级和差分对 3"/>
          <p:cNvPicPr>
            <a:picLocks noChangeAspect="1"/>
          </p:cNvPicPr>
          <p:nvPr/>
        </p:nvPicPr>
        <p:blipFill>
          <a:blip r:embed="rId12"/>
          <a:srcRect b="5917"/>
          <a:stretch>
            <a:fillRect/>
          </a:stretch>
        </p:blipFill>
        <p:spPr>
          <a:xfrm>
            <a:off x="7185025" y="4926330"/>
            <a:ext cx="2113280" cy="1306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异或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602" y="2340739"/>
            <a:ext cx="8888148" cy="144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AB</m:t>
                    </m:r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相反才为真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标题 1"/>
          <p:cNvSpPr txBox="1"/>
          <p:nvPr/>
        </p:nvSpPr>
        <p:spPr>
          <a:xfrm>
            <a:off x="708158" y="358479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同或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AB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相同才为真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⨀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  <a:blipFill rotWithShape="1">
                <a:blip r:embed="rId8"/>
                <a:stretch>
                  <a:fillRect l="-4" t="-13" r="4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041" y="4737279"/>
            <a:ext cx="9085209" cy="165390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905828" y="2268421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01920" y="1064185"/>
            <a:ext cx="360363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请画出异或门、同或门真值表</a:t>
            </a:r>
          </a:p>
        </p:txBody>
      </p:sp>
      <p:pic>
        <p:nvPicPr>
          <p:cNvPr id="4" name="图片 3" descr="第6章part2_频率特性源极跟随器共栅级和差分对 5"/>
          <p:cNvPicPr>
            <a:picLocks noChangeAspect="1"/>
          </p:cNvPicPr>
          <p:nvPr/>
        </p:nvPicPr>
        <p:blipFill>
          <a:blip r:embed="rId10"/>
          <a:srcRect l="2945"/>
          <a:stretch>
            <a:fillRect/>
          </a:stretch>
        </p:blipFill>
        <p:spPr>
          <a:xfrm>
            <a:off x="2849245" y="5106035"/>
            <a:ext cx="1865630" cy="1285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1493</Words>
  <Application>Microsoft Office PowerPoint</Application>
  <PresentationFormat>宽屏</PresentationFormat>
  <Paragraphs>230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Wingdings</vt:lpstr>
      <vt:lpstr>Arial</vt:lpstr>
      <vt:lpstr>Cambria Math</vt:lpstr>
      <vt:lpstr>微软雅黑</vt:lpstr>
      <vt:lpstr>Calibri</vt:lpstr>
      <vt:lpstr>锦绣宋体</vt:lpstr>
      <vt:lpstr>Calibri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304</cp:revision>
  <dcterms:created xsi:type="dcterms:W3CDTF">2025-04-14T07:56:44Z</dcterms:created>
  <dcterms:modified xsi:type="dcterms:W3CDTF">2025-04-16T15:55:49Z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7E963087E612160A7C5DDE67298EB72C_43</vt:lpwstr>
  </property>
  <property fmtid="{D5CDD505-2E9C-101B-9397-08002B2CF9AE}" pid="3" name="KSOProductBuildVer">
    <vt:lpwstr>2052-7.2.2.8955</vt:lpwstr>
  </property>
</Properties>
</file>